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gif" ContentType="image/gif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371" r:id="rId3"/>
    <p:sldId id="317" r:id="rId4"/>
    <p:sldId id="372" r:id="rId5"/>
    <p:sldId id="374" r:id="rId6"/>
    <p:sldId id="375" r:id="rId7"/>
  </p:sldIdLst>
  <p:sldSz cx="9144000" cy="6858000" type="screen4x3"/>
  <p:notesSz cx="6858000" cy="9144000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003A1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7279" autoAdjust="0"/>
    <p:restoredTop sz="94280" autoAdjust="0"/>
  </p:normalViewPr>
  <p:slideViewPr>
    <p:cSldViewPr>
      <p:cViewPr varScale="1">
        <p:scale>
          <a:sx n="73" d="100"/>
          <a:sy n="73" d="100"/>
        </p:scale>
        <p:origin x="-37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660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20" d="100"/>
        <a:sy n="120" d="100"/>
      </p:scale>
      <p:origin x="0" y="-152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38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59A4495-4A28-4318-8460-3867225D5995}" type="datetimeFigureOut">
              <a:rPr lang="pt-BR"/>
              <a:pPr>
                <a:defRPr/>
              </a:pPr>
              <a:t>06/12/2017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BR" noProof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noProof="0"/>
              <a:t>Clique para editar o texto mestre</a:t>
            </a:r>
          </a:p>
          <a:p>
            <a:pPr lvl="1"/>
            <a:r>
              <a:rPr lang="pt-BR" noProof="0"/>
              <a:t>Segundo nível</a:t>
            </a:r>
          </a:p>
          <a:p>
            <a:pPr lvl="2"/>
            <a:r>
              <a:rPr lang="pt-BR" noProof="0"/>
              <a:t>Terceiro nível</a:t>
            </a:r>
          </a:p>
          <a:p>
            <a:pPr lvl="3"/>
            <a:r>
              <a:rPr lang="pt-BR" noProof="0"/>
              <a:t>Quarto nível</a:t>
            </a:r>
          </a:p>
          <a:p>
            <a:pPr lvl="4"/>
            <a:r>
              <a:rPr lang="pt-BR" noProof="0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358443F-3E96-4D3A-822A-3BDAEBB7DB79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35353216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358443F-3E96-4D3A-822A-3BDAEBB7DB79}" type="slidenum">
              <a:rPr lang="pt-BR" smtClean="0"/>
              <a:pPr>
                <a:defRPr/>
              </a:pPr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7334990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6470650"/>
            <a:ext cx="9144000" cy="381000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  <a:ln w="28575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600" b="1" dirty="0">
                <a:solidFill>
                  <a:schemeClr val="bg1"/>
                </a:solidFill>
                <a:latin typeface="Times New Roman" pitchFamily="18" charset="0"/>
                <a:cs typeface="+mn-cs"/>
              </a:rPr>
              <a:t>www.saude.gov.br/bvs/humanizacao       www.saude.gov.br/humanizasus       www.saude.gov.br/sas </a:t>
            </a:r>
          </a:p>
        </p:txBody>
      </p:sp>
      <p:sp>
        <p:nvSpPr>
          <p:cNvPr id="1034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76400" y="2895600"/>
            <a:ext cx="7391400" cy="914400"/>
          </a:xfrm>
        </p:spPr>
        <p:txBody>
          <a:bodyPr anchor="b"/>
          <a:lstStyle>
            <a:lvl1pPr algn="r">
              <a:defRPr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1676400" y="3733800"/>
            <a:ext cx="7391400" cy="749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r>
              <a:rPr lang="pt-BR"/>
              <a:t>Clique para editar o estilo do subtítulo mestre</a:t>
            </a:r>
          </a:p>
        </p:txBody>
      </p:sp>
    </p:spTree>
    <p:extLst>
      <p:ext uri="{BB962C8B-B14F-4D97-AF65-F5344CB8AC3E}">
        <p14:creationId xmlns:p14="http://schemas.microsoft.com/office/powerpoint/2010/main" xmlns="" val="32060391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prism isContent="1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6470650"/>
            <a:ext cx="9144000" cy="381000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  <a:ln w="28575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600" b="1" dirty="0">
                <a:solidFill>
                  <a:schemeClr val="bg1"/>
                </a:solidFill>
                <a:latin typeface="Times New Roman" pitchFamily="18" charset="0"/>
                <a:cs typeface="+mn-cs"/>
              </a:rPr>
              <a:t>www.saude.gov.br/bvs/humanizacao       www.saude.gov.br/humanizasus       www.saude.gov.br/sas </a:t>
            </a: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</p:spTree>
    <p:extLst>
      <p:ext uri="{BB962C8B-B14F-4D97-AF65-F5344CB8AC3E}">
        <p14:creationId xmlns:p14="http://schemas.microsoft.com/office/powerpoint/2010/main" xmlns="" val="26956504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prism isContent="1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152400"/>
            <a:ext cx="7391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/>
              <a:t>Clique para editar o estilo do título</a:t>
            </a:r>
          </a:p>
        </p:txBody>
      </p:sp>
      <p:sp>
        <p:nvSpPr>
          <p:cNvPr id="1027" name="Text Box 4"/>
          <p:cNvSpPr txBox="1">
            <a:spLocks noChangeArrowheads="1"/>
          </p:cNvSpPr>
          <p:nvPr/>
        </p:nvSpPr>
        <p:spPr bwMode="auto">
          <a:xfrm>
            <a:off x="179388" y="6381750"/>
            <a:ext cx="5143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200">
                <a:solidFill>
                  <a:srgbClr val="003366"/>
                </a:solidFill>
                <a:latin typeface="Tahoma" pitchFamily="34" charset="0"/>
                <a:cs typeface="+mn-cs"/>
              </a:rPr>
              <a:t>2008</a:t>
            </a:r>
          </a:p>
        </p:txBody>
      </p:sp>
      <p:sp>
        <p:nvSpPr>
          <p:cNvPr id="1028" name="Text Box 5"/>
          <p:cNvSpPr txBox="1">
            <a:spLocks noChangeArrowheads="1"/>
          </p:cNvSpPr>
          <p:nvPr/>
        </p:nvSpPr>
        <p:spPr bwMode="auto">
          <a:xfrm>
            <a:off x="8172450" y="6381750"/>
            <a:ext cx="49847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200">
                <a:solidFill>
                  <a:srgbClr val="003366"/>
                </a:solidFill>
                <a:latin typeface="Tahoma" pitchFamily="34" charset="0"/>
                <a:cs typeface="+mn-cs"/>
              </a:rPr>
              <a:t>JJOF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6" r:id="rId2"/>
  </p:sldLayoutIdLst>
  <mc:AlternateContent xmlns:mc="http://schemas.openxmlformats.org/markup-compatibility/2006">
    <mc:Choice xmlns:p14="http://schemas.microsoft.com/office/powerpoint/2010/main" xmlns="" Requires="p14">
      <p:transition spd="slow" p14:dur="1250">
        <p14:prism isContent="1"/>
      </p:transition>
    </mc:Choice>
    <mc:Fallback>
      <p:transition spd="slow">
        <p:fade/>
      </p:transition>
    </mc:Fallback>
  </mc:AlternateContent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kumimoji="1"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kumimoji="1"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kumimoji="1"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5621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1981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438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895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352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10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223628" y="836712"/>
            <a:ext cx="7391400" cy="432048"/>
          </a:xfrm>
        </p:spPr>
        <p:txBody>
          <a:bodyPr/>
          <a:lstStyle/>
          <a:p>
            <a:pPr algn="ctr">
              <a:defRPr/>
            </a:pPr>
            <a:r>
              <a:rPr lang="pt-BR" sz="2400" dirty="0" smtClean="0">
                <a:solidFill>
                  <a:schemeClr val="tx1">
                    <a:lumMod val="75000"/>
                  </a:schemeClr>
                </a:solidFill>
                <a:effectLst/>
              </a:rPr>
              <a:t>Secretaria de Estado da Saúde do Tocantins</a:t>
            </a:r>
            <a:br>
              <a:rPr lang="pt-BR" sz="2400" dirty="0" smtClean="0">
                <a:solidFill>
                  <a:schemeClr val="tx1">
                    <a:lumMod val="75000"/>
                  </a:schemeClr>
                </a:solidFill>
                <a:effectLst/>
              </a:rPr>
            </a:br>
            <a:r>
              <a:rPr lang="pt-BR" sz="2400" dirty="0" smtClean="0">
                <a:solidFill>
                  <a:schemeClr val="tx1">
                    <a:lumMod val="75000"/>
                  </a:schemeClr>
                </a:solidFill>
                <a:effectLst/>
              </a:rPr>
              <a:t>Rede de Atenção às Urgências</a:t>
            </a:r>
            <a:endParaRPr lang="pt-BR" sz="2400" dirty="0">
              <a:solidFill>
                <a:schemeClr val="tx1">
                  <a:lumMod val="75000"/>
                </a:schemeClr>
              </a:solidFill>
              <a:effectLst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-252536" y="2852936"/>
            <a:ext cx="9396536" cy="1008062"/>
          </a:xfrm>
        </p:spPr>
        <p:txBody>
          <a:bodyPr/>
          <a:lstStyle/>
          <a:p>
            <a:pPr algn="ctr">
              <a:defRPr/>
            </a:pPr>
            <a:r>
              <a:rPr lang="pt-BR" sz="4000" b="1" i="1" dirty="0" smtClean="0"/>
              <a:t> Protocolo de Classificação de Risco </a:t>
            </a:r>
          </a:p>
          <a:p>
            <a:pPr algn="ctr">
              <a:defRPr/>
            </a:pPr>
            <a:r>
              <a:rPr lang="pt-BR" sz="4000" b="1" i="1" dirty="0" smtClean="0"/>
              <a:t>     Adulto e Pediátrico</a:t>
            </a:r>
            <a:endParaRPr lang="pt-BR" sz="4000" b="1" i="1" dirty="0"/>
          </a:p>
        </p:txBody>
      </p:sp>
      <p:pic>
        <p:nvPicPr>
          <p:cNvPr id="7" name="Picture 2" descr="C:\Users\Marilene\Desktop\giroflex-bombeiros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44824"/>
            <a:ext cx="1224136" cy="9909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06352" y="692696"/>
            <a:ext cx="8137648" cy="598488"/>
          </a:xfrm>
        </p:spPr>
        <p:txBody>
          <a:bodyPr/>
          <a:lstStyle/>
          <a:p>
            <a:pPr>
              <a:defRPr/>
            </a:pPr>
            <a:r>
              <a:rPr lang="pt-BR" sz="2400" dirty="0">
                <a:solidFill>
                  <a:schemeClr val="tx1">
                    <a:lumMod val="50000"/>
                  </a:schemeClr>
                </a:solidFill>
                <a:effectLst/>
              </a:rPr>
              <a:t/>
            </a:r>
            <a:br>
              <a:rPr lang="pt-BR" sz="2400" dirty="0">
                <a:solidFill>
                  <a:schemeClr val="tx1">
                    <a:lumMod val="50000"/>
                  </a:schemeClr>
                </a:solidFill>
                <a:effectLst/>
              </a:rPr>
            </a:br>
            <a:r>
              <a:rPr lang="pt-BR" sz="2400" dirty="0">
                <a:solidFill>
                  <a:schemeClr val="tx1">
                    <a:lumMod val="50000"/>
                  </a:schemeClr>
                </a:solidFill>
                <a:effectLst/>
              </a:rPr>
              <a:t/>
            </a:r>
            <a:br>
              <a:rPr lang="pt-BR" sz="2400" dirty="0">
                <a:solidFill>
                  <a:schemeClr val="tx1">
                    <a:lumMod val="50000"/>
                  </a:schemeClr>
                </a:solidFill>
                <a:effectLst/>
              </a:rPr>
            </a:br>
            <a:r>
              <a:rPr lang="pt-BR" sz="2800" b="1" dirty="0" smtClean="0"/>
              <a:t>PORTARIA/SES/GABSEC Nº 639 de 14 agosto de 2017</a:t>
            </a:r>
            <a:r>
              <a:rPr lang="pt-BR" sz="3200" dirty="0" smtClean="0"/>
              <a:t/>
            </a:r>
            <a:br>
              <a:rPr lang="pt-BR" sz="3200" dirty="0" smtClean="0"/>
            </a:br>
            <a:r>
              <a:rPr lang="pt-BR" sz="3200" b="1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pt-BR" sz="3200" b="1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pt-BR" sz="3200" b="1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/>
          <a:lstStyle/>
          <a:p>
            <a:pPr algn="r">
              <a:buNone/>
            </a:pPr>
            <a:r>
              <a:rPr lang="pt-BR" sz="1800" i="1" dirty="0" smtClean="0"/>
              <a:t>               Estabelece o Protocolo Único de Classificação de Risco na Rede de Urgências e Emergências do Estado do Tocantins.</a:t>
            </a:r>
          </a:p>
          <a:p>
            <a:pPr algn="r"/>
            <a:endParaRPr lang="pt-BR" sz="1800" dirty="0" smtClean="0"/>
          </a:p>
          <a:p>
            <a:pPr algn="just"/>
            <a:r>
              <a:rPr lang="pt-BR" sz="1100" dirty="0" smtClean="0"/>
              <a:t>O Secretário Estadual de Saúde, Marcos </a:t>
            </a:r>
            <a:r>
              <a:rPr lang="pt-BR" sz="1100" dirty="0" err="1" smtClean="0"/>
              <a:t>Esner</a:t>
            </a:r>
            <a:r>
              <a:rPr lang="pt-BR" sz="1100" dirty="0" smtClean="0"/>
              <a:t> </a:t>
            </a:r>
            <a:r>
              <a:rPr lang="pt-BR" sz="1100" dirty="0" err="1" smtClean="0"/>
              <a:t>Musafir</a:t>
            </a:r>
            <a:r>
              <a:rPr lang="pt-BR" sz="1100" dirty="0" smtClean="0"/>
              <a:t>, no uso de suas atribuições que lhe são conferidas por Lei faz saber que: </a:t>
            </a:r>
          </a:p>
          <a:p>
            <a:r>
              <a:rPr lang="pt-BR" sz="1100" dirty="0" smtClean="0"/>
              <a:t>Considerando a permanente necessidade de atualização dos protocolos estabelecidos pela Secretaria estadual de Saúde;</a:t>
            </a:r>
          </a:p>
          <a:p>
            <a:r>
              <a:rPr lang="pt-BR" sz="1100" dirty="0" smtClean="0"/>
              <a:t>Considerando o dever por parte do Poder Público de regulamentação, fiscalização e controle dos serviços de saúde, disposto no Artigo 197 da Constituição Federal;</a:t>
            </a:r>
          </a:p>
          <a:p>
            <a:r>
              <a:rPr lang="pt-BR" sz="1100" dirty="0" smtClean="0"/>
              <a:t>Considerando o crescimento exponencial da demanda por serviços na área de Urgência e Emergência e a consequente necessidade de qualificação e aprimoramento na classificação dos pacientes em espera por atendimento;</a:t>
            </a:r>
          </a:p>
          <a:p>
            <a:r>
              <a:rPr lang="pt-BR" sz="1100" dirty="0" smtClean="0"/>
              <a:t>Considerando a Portaria nº 1.600/GM/MS, de 7 de julho de 2011, que reformula a Política Nacional de Atenção às Urgências e institui a Rede de Atenção às Urgências no SUS;</a:t>
            </a:r>
          </a:p>
          <a:p>
            <a:r>
              <a:rPr lang="pt-BR" sz="1100" dirty="0" smtClean="0"/>
              <a:t>Considerando os princípios, diretrizes e método da política Nacional de Humanização;</a:t>
            </a:r>
          </a:p>
          <a:p>
            <a:r>
              <a:rPr lang="pt-BR" sz="1100" dirty="0" smtClean="0"/>
              <a:t>Considerando a consigna de prover a atenção qualificada à saúde de toda população, incluindo o atendimento ágil e resolutivo das urgências e emergências;</a:t>
            </a:r>
          </a:p>
          <a:p>
            <a:r>
              <a:rPr lang="pt-BR" sz="1100" dirty="0" smtClean="0"/>
              <a:t>Considerando a necessidade do uso eficiente e eficaz dos componentes de atenção à saúde, levando em conta a hierarquização e a regionalização da saúde;</a:t>
            </a:r>
          </a:p>
          <a:p>
            <a:r>
              <a:rPr lang="pt-BR" sz="1100" dirty="0" smtClean="0"/>
              <a:t>Considerando a importância de organizar o SUS regionalmente para conformação de uma Rede de Atenção à Saúde visando a integralidade da assistência e a Equidade;</a:t>
            </a:r>
          </a:p>
          <a:p>
            <a:r>
              <a:rPr lang="pt-BR" sz="1100" dirty="0" smtClean="0"/>
              <a:t>Considerando o Decreto nº 7.508, de 28 de junho de 2011, que dispõe sobre a organização do Sistema Único de Saúde - SUS, o planejamento da saúde, a assistência à saúde e a articulação interfederativa;</a:t>
            </a:r>
          </a:p>
          <a:p>
            <a:r>
              <a:rPr lang="pt-BR" sz="1100" dirty="0" smtClean="0"/>
              <a:t>Resolve: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35456395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" descr="http://mail.terra.com.br/105.0trr/mime.php?file=0abe62068981328dcc08e1d93c32afef_4_20140519_161907.jpg&amp;name="/>
          <p:cNvSpPr>
            <a:spLocks noChangeAspect="1" noChangeArrowheads="1"/>
          </p:cNvSpPr>
          <p:nvPr/>
        </p:nvSpPr>
        <p:spPr bwMode="auto">
          <a:xfrm>
            <a:off x="-31750" y="-136525"/>
            <a:ext cx="476250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>
              <a:solidFill>
                <a:srgbClr val="003366"/>
              </a:solidFill>
            </a:endParaRPr>
          </a:p>
        </p:txBody>
      </p:sp>
      <p:sp>
        <p:nvSpPr>
          <p:cNvPr id="6" name="AutoShape 4" descr="http://mail.terra.com.br/105.0trr/mime.php?file=0abe62068981328dcc08e1d93c32afef_8_20140519_102345.jpg&amp;name="/>
          <p:cNvSpPr>
            <a:spLocks noChangeAspect="1" noChangeArrowheads="1"/>
          </p:cNvSpPr>
          <p:nvPr/>
        </p:nvSpPr>
        <p:spPr bwMode="auto">
          <a:xfrm>
            <a:off x="120650" y="15875"/>
            <a:ext cx="476250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>
              <a:solidFill>
                <a:srgbClr val="003366"/>
              </a:solidFill>
            </a:endParaRPr>
          </a:p>
        </p:txBody>
      </p:sp>
      <p:sp>
        <p:nvSpPr>
          <p:cNvPr id="12" name="CaixaDeTexto 11"/>
          <p:cNvSpPr txBox="1"/>
          <p:nvPr/>
        </p:nvSpPr>
        <p:spPr>
          <a:xfrm>
            <a:off x="1255198" y="280188"/>
            <a:ext cx="7560703" cy="95410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2800" b="1" dirty="0">
                <a:solidFill>
                  <a:schemeClr val="accent4">
                    <a:lumMod val="90000"/>
                    <a:lumOff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Metodologia de Elaboração do Protocolo </a:t>
            </a:r>
          </a:p>
          <a:p>
            <a:pPr algn="ctr"/>
            <a:r>
              <a:rPr lang="pt-BR" sz="2800" b="1" dirty="0">
                <a:solidFill>
                  <a:schemeClr val="accent4">
                    <a:lumMod val="90000"/>
                    <a:lumOff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Versão Preliminar</a:t>
            </a:r>
            <a:endParaRPr sz="2800" b="1" dirty="0">
              <a:solidFill>
                <a:schemeClr val="accent4">
                  <a:lumMod val="90000"/>
                  <a:lumOff val="1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1" name="Imagem 10">
            <a:extLst>
              <a:ext uri="{FF2B5EF4-FFF2-40B4-BE49-F238E27FC236}">
                <a16:creationId xmlns:a16="http://schemas.microsoft.com/office/drawing/2014/main" xmlns="" id="{75C8212A-3739-48E3-905D-816A86C3507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3864" r="1" b="35050"/>
          <a:stretch/>
        </p:blipFill>
        <p:spPr>
          <a:xfrm>
            <a:off x="-52789" y="2583169"/>
            <a:ext cx="5304375" cy="3613125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xmlns="" id="{4286D30C-0977-4DDB-A181-0C6117E19C9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5034840" y="1701112"/>
            <a:ext cx="2229542" cy="1672156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xmlns="" id="{25D8D532-883A-4EED-AC99-3F8FC41BBAE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6740308" y="1689352"/>
            <a:ext cx="2239076" cy="1679307"/>
          </a:xfrm>
          <a:prstGeom prst="rect">
            <a:avLst/>
          </a:prstGeom>
        </p:spPr>
      </p:pic>
      <p:pic>
        <p:nvPicPr>
          <p:cNvPr id="14" name="Imagem 13">
            <a:extLst>
              <a:ext uri="{FF2B5EF4-FFF2-40B4-BE49-F238E27FC236}">
                <a16:creationId xmlns:a16="http://schemas.microsoft.com/office/drawing/2014/main" xmlns="" id="{5058690D-2495-4A53-B831-1C110C7A70A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4977478" y="3970848"/>
            <a:ext cx="2468893" cy="1851670"/>
          </a:xfrm>
          <a:prstGeom prst="rect">
            <a:avLst/>
          </a:prstGeom>
        </p:spPr>
      </p:pic>
      <p:pic>
        <p:nvPicPr>
          <p:cNvPr id="19" name="Imagem 18">
            <a:extLst>
              <a:ext uri="{FF2B5EF4-FFF2-40B4-BE49-F238E27FC236}">
                <a16:creationId xmlns:a16="http://schemas.microsoft.com/office/drawing/2014/main" xmlns="" id="{EABD06CA-C91F-423A-84D8-902330D90183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7801"/>
          <a:stretch/>
        </p:blipFill>
        <p:spPr>
          <a:xfrm rot="5400000">
            <a:off x="6652005" y="4148799"/>
            <a:ext cx="2533250" cy="1561740"/>
          </a:xfrm>
          <a:prstGeom prst="rect">
            <a:avLst/>
          </a:prstGeom>
        </p:spPr>
      </p:pic>
      <p:sp>
        <p:nvSpPr>
          <p:cNvPr id="20" name="CaixaDeTexto 19">
            <a:extLst>
              <a:ext uri="{FF2B5EF4-FFF2-40B4-BE49-F238E27FC236}">
                <a16:creationId xmlns:a16="http://schemas.microsoft.com/office/drawing/2014/main" xmlns="" id="{959A7462-2C52-4109-86AA-F8259EF3BF1C}"/>
              </a:ext>
            </a:extLst>
          </p:cNvPr>
          <p:cNvSpPr txBox="1"/>
          <p:nvPr/>
        </p:nvSpPr>
        <p:spPr>
          <a:xfrm>
            <a:off x="-52789" y="1606827"/>
            <a:ext cx="54686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pt-BR" dirty="0"/>
              <a:t>Discussão técnica com o grupo</a:t>
            </a:r>
          </a:p>
          <a:p>
            <a:pPr marL="342900" indent="-342900">
              <a:buAutoNum type="arabicPeriod"/>
            </a:pPr>
            <a:r>
              <a:rPr lang="pt-BR" dirty="0"/>
              <a:t>Pactuações quanto ao formato, categorias, etc.</a:t>
            </a:r>
          </a:p>
          <a:p>
            <a:pPr marL="342900" indent="-342900">
              <a:buAutoNum type="arabicPeriod"/>
            </a:pPr>
            <a:r>
              <a:rPr lang="pt-BR" dirty="0"/>
              <a:t>Elaboração dos algoritmos </a:t>
            </a:r>
          </a:p>
        </p:txBody>
      </p:sp>
    </p:spTree>
    <p:extLst>
      <p:ext uri="{BB962C8B-B14F-4D97-AF65-F5344CB8AC3E}">
        <p14:creationId xmlns:p14="http://schemas.microsoft.com/office/powerpoint/2010/main" xmlns="" val="3897551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>
                <a:solidFill>
                  <a:schemeClr val="accent4"/>
                </a:solidFill>
              </a:rPr>
              <a:t>Protocolo de CR Adulto e Pediátrico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Protocolo Adulto: 1ª revisão</a:t>
            </a:r>
          </a:p>
          <a:p>
            <a:r>
              <a:rPr lang="pt-BR" dirty="0" smtClean="0"/>
              <a:t>Protocolo Pediátrico: conclusão Nov/17.</a:t>
            </a:r>
          </a:p>
          <a:p>
            <a:r>
              <a:rPr lang="pt-BR" dirty="0" smtClean="0"/>
              <a:t>Hospitais que implantaram o adulto:</a:t>
            </a:r>
          </a:p>
          <a:p>
            <a:pPr>
              <a:buNone/>
            </a:pPr>
            <a:r>
              <a:rPr lang="pt-BR" dirty="0" smtClean="0"/>
              <a:t>Guaraí, Gurupi, Augustinópolis, Paraíso (até julho).</a:t>
            </a:r>
          </a:p>
          <a:p>
            <a:pPr algn="just">
              <a:buNone/>
            </a:pPr>
            <a:r>
              <a:rPr lang="pt-BR" dirty="0" smtClean="0"/>
              <a:t>UPA Tocantinópolis – </a:t>
            </a:r>
            <a:r>
              <a:rPr lang="pt-BR" sz="2800" dirty="0" smtClean="0"/>
              <a:t>processo de implantação, realizado oficina de apresentação do protocolo para equipe.</a:t>
            </a:r>
          </a:p>
          <a:p>
            <a:pPr algn="just">
              <a:buNone/>
            </a:pPr>
            <a:endParaRPr lang="pt-BR" sz="2800" dirty="0" smtClean="0"/>
          </a:p>
          <a:p>
            <a:pPr algn="just">
              <a:buNone/>
            </a:pPr>
            <a:endParaRPr lang="pt-BR" sz="2800" dirty="0" smtClean="0"/>
          </a:p>
          <a:p>
            <a:pPr algn="just">
              <a:buNone/>
            </a:pPr>
            <a:endParaRPr lang="pt-BR" sz="28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DESAFIOS</a:t>
            </a:r>
            <a:endParaRPr lang="pt-BR" dirty="0">
              <a:solidFill>
                <a:schemeClr val="accent4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r>
              <a:rPr lang="pt-BR" sz="2800" dirty="0" smtClean="0"/>
              <a:t>Sensibilização dos Gestores;</a:t>
            </a:r>
          </a:p>
          <a:p>
            <a:r>
              <a:rPr lang="pt-BR" sz="2800" dirty="0" smtClean="0"/>
              <a:t>Aceitação e implantação na Rede;</a:t>
            </a:r>
          </a:p>
          <a:p>
            <a:r>
              <a:rPr lang="pt-BR" sz="2800" dirty="0" smtClean="0"/>
              <a:t>Implantar em pelo menos 5 hospitais em 2018;</a:t>
            </a:r>
          </a:p>
          <a:p>
            <a:pPr algn="just"/>
            <a:r>
              <a:rPr lang="pt-BR" sz="2800" dirty="0" smtClean="0"/>
              <a:t>Treinar os profissionais para utilização do protocolo;</a:t>
            </a:r>
          </a:p>
          <a:p>
            <a:r>
              <a:rPr lang="pt-BR" sz="2800" dirty="0" smtClean="0"/>
              <a:t>Aceitação da classe médica;</a:t>
            </a:r>
          </a:p>
          <a:p>
            <a:r>
              <a:rPr lang="pt-BR" sz="2800" dirty="0" smtClean="0"/>
              <a:t>Instituir o instrumento de monitoramento e avaliação do protocolo;</a:t>
            </a:r>
          </a:p>
          <a:p>
            <a:r>
              <a:rPr lang="pt-BR" sz="2800" dirty="0" smtClean="0"/>
              <a:t>Unidades hospitalares equipadas (computador);</a:t>
            </a:r>
          </a:p>
          <a:p>
            <a:r>
              <a:rPr lang="pt-BR" sz="2800" dirty="0" smtClean="0"/>
              <a:t>Equipe para atuar nas CR das unidades.</a:t>
            </a:r>
          </a:p>
          <a:p>
            <a:endParaRPr lang="pt-BR" dirty="0" smtClean="0"/>
          </a:p>
          <a:p>
            <a:endParaRPr lang="pt-BR" dirty="0" smtClean="0"/>
          </a:p>
          <a:p>
            <a:endParaRPr lang="pt-BR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 dirty="0">
              <a:solidFill>
                <a:schemeClr val="accent4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/>
          <a:lstStyle/>
          <a:p>
            <a:endParaRPr lang="pt-BR" dirty="0" smtClean="0"/>
          </a:p>
          <a:p>
            <a:pPr algn="ctr">
              <a:buNone/>
            </a:pPr>
            <a:r>
              <a:rPr lang="pt-BR" sz="4400" dirty="0" smtClean="0"/>
              <a:t>Rede de Atenção às Urgências</a:t>
            </a:r>
          </a:p>
          <a:p>
            <a:pPr algn="ctr">
              <a:buNone/>
            </a:pPr>
            <a:r>
              <a:rPr lang="pt-BR" sz="4400" dirty="0" smtClean="0"/>
              <a:t>3218-6238</a:t>
            </a:r>
          </a:p>
          <a:p>
            <a:pPr algn="ctr">
              <a:buNone/>
            </a:pPr>
            <a:r>
              <a:rPr lang="pt-BR" sz="4400" dirty="0" smtClean="0"/>
              <a:t>urg.emerg.to@gmail.com</a:t>
            </a:r>
          </a:p>
          <a:p>
            <a:endParaRPr lang="pt-BR" dirty="0" smtClean="0"/>
          </a:p>
          <a:p>
            <a:endParaRPr lang="pt-BR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presentação">
  <a:themeElements>
    <a:clrScheme name="">
      <a:dk1>
        <a:srgbClr val="003366"/>
      </a:dk1>
      <a:lt1>
        <a:srgbClr val="FFFFFF"/>
      </a:lt1>
      <a:dk2>
        <a:srgbClr val="FFFFFF"/>
      </a:dk2>
      <a:lt2>
        <a:srgbClr val="000000"/>
      </a:lt2>
      <a:accent1>
        <a:srgbClr val="8EB3C8"/>
      </a:accent1>
      <a:accent2>
        <a:srgbClr val="6F97B3"/>
      </a:accent2>
      <a:accent3>
        <a:srgbClr val="FFFFFF"/>
      </a:accent3>
      <a:accent4>
        <a:srgbClr val="002A56"/>
      </a:accent4>
      <a:accent5>
        <a:srgbClr val="C6D6E0"/>
      </a:accent5>
      <a:accent6>
        <a:srgbClr val="6488A2"/>
      </a:accent6>
      <a:hlink>
        <a:srgbClr val="556575"/>
      </a:hlink>
      <a:folHlink>
        <a:srgbClr val="3D556F"/>
      </a:folHlink>
    </a:clrScheme>
    <a:fontScheme name="Modelo de design - medicina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Modelo de design - medicina 1">
        <a:dk1>
          <a:srgbClr val="000066"/>
        </a:dk1>
        <a:lt1>
          <a:srgbClr val="FFFFFF"/>
        </a:lt1>
        <a:dk2>
          <a:srgbClr val="003366"/>
        </a:dk2>
        <a:lt2>
          <a:srgbClr val="FFFFFF"/>
        </a:lt2>
        <a:accent1>
          <a:srgbClr val="8EB3C8"/>
        </a:accent1>
        <a:accent2>
          <a:srgbClr val="6F97B3"/>
        </a:accent2>
        <a:accent3>
          <a:srgbClr val="AAADB8"/>
        </a:accent3>
        <a:accent4>
          <a:srgbClr val="DADADA"/>
        </a:accent4>
        <a:accent5>
          <a:srgbClr val="C6D6E0"/>
        </a:accent5>
        <a:accent6>
          <a:srgbClr val="6488A2"/>
        </a:accent6>
        <a:hlink>
          <a:srgbClr val="556575"/>
        </a:hlink>
        <a:folHlink>
          <a:srgbClr val="3D556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Apresentação</Template>
  <TotalTime>1760</TotalTime>
  <Words>439</Words>
  <Application>Microsoft Office PowerPoint</Application>
  <PresentationFormat>Apresentação na tela (4:3)</PresentationFormat>
  <Paragraphs>44</Paragraphs>
  <Slides>6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6</vt:i4>
      </vt:variant>
    </vt:vector>
  </HeadingPairs>
  <TitlesOfParts>
    <vt:vector size="7" baseType="lpstr">
      <vt:lpstr>Apresentação</vt:lpstr>
      <vt:lpstr>Secretaria de Estado da Saúde do Tocantins Rede de Atenção às Urgências</vt:lpstr>
      <vt:lpstr>  PORTARIA/SES/GABSEC Nº 639 de 14 agosto de 2017  </vt:lpstr>
      <vt:lpstr>Slide 3</vt:lpstr>
      <vt:lpstr>Protocolo de CR Adulto e Pediátrico</vt:lpstr>
      <vt:lpstr>DESAFIOS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Ministério da Saúde Política Nacional de Humanização</dc:title>
  <dc:creator>Marilene Wagner</dc:creator>
  <cp:lastModifiedBy>antoniacarvalho</cp:lastModifiedBy>
  <cp:revision>291</cp:revision>
  <cp:lastPrinted>2013-10-29T00:13:13Z</cp:lastPrinted>
  <dcterms:created xsi:type="dcterms:W3CDTF">2013-11-23T20:07:06Z</dcterms:created>
  <dcterms:modified xsi:type="dcterms:W3CDTF">2017-12-06T17:03:33Z</dcterms:modified>
</cp:coreProperties>
</file>